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8288000" cy="10287000"/>
  <p:notesSz cx="6858000" cy="9144000"/>
  <p:embeddedFontLst>
    <p:embeddedFont>
      <p:font typeface="IBM Plex Sans Bold" charset="1" panose="020B0803050203000203"/>
      <p:regular r:id="rId8"/>
    </p:embeddedFont>
    <p:embeddedFont>
      <p:font typeface="Gotham Bold" charset="1" panose="00000000000000000000"/>
      <p:regular r:id="rId9"/>
    </p:embeddedFont>
    <p:embeddedFont>
      <p:font typeface="Gotham" charset="1" panose="000000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jpe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jpe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93D2B8">
                <a:alpha val="100000"/>
              </a:srgbClr>
            </a:gs>
            <a:gs pos="100000">
              <a:srgbClr val="000E2F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099865" y="1684727"/>
            <a:ext cx="3458773" cy="3458773"/>
          </a:xfrm>
          <a:custGeom>
            <a:avLst/>
            <a:gdLst/>
            <a:ahLst/>
            <a:cxnLst/>
            <a:rect r="r" b="b" t="t" l="l"/>
            <a:pathLst>
              <a:path h="3458773" w="3458773">
                <a:moveTo>
                  <a:pt x="0" y="0"/>
                </a:moveTo>
                <a:lnTo>
                  <a:pt x="3458773" y="0"/>
                </a:lnTo>
                <a:lnTo>
                  <a:pt x="3458773" y="3458773"/>
                </a:lnTo>
                <a:lnTo>
                  <a:pt x="0" y="34587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529872" y="8817886"/>
            <a:ext cx="2411694" cy="1190727"/>
          </a:xfrm>
          <a:custGeom>
            <a:avLst/>
            <a:gdLst/>
            <a:ahLst/>
            <a:cxnLst/>
            <a:rect r="r" b="b" t="t" l="l"/>
            <a:pathLst>
              <a:path h="1190727" w="2411694">
                <a:moveTo>
                  <a:pt x="0" y="0"/>
                </a:moveTo>
                <a:lnTo>
                  <a:pt x="2411695" y="0"/>
                </a:lnTo>
                <a:lnTo>
                  <a:pt x="2411695" y="1190727"/>
                </a:lnTo>
                <a:lnTo>
                  <a:pt x="0" y="11907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084072" y="7976194"/>
            <a:ext cx="2079376" cy="2079376"/>
          </a:xfrm>
          <a:custGeom>
            <a:avLst/>
            <a:gdLst/>
            <a:ahLst/>
            <a:cxnLst/>
            <a:rect r="r" b="b" t="t" l="l"/>
            <a:pathLst>
              <a:path h="2079376" w="2079376">
                <a:moveTo>
                  <a:pt x="0" y="0"/>
                </a:moveTo>
                <a:lnTo>
                  <a:pt x="2079377" y="0"/>
                </a:lnTo>
                <a:lnTo>
                  <a:pt x="2079377" y="2079376"/>
                </a:lnTo>
                <a:lnTo>
                  <a:pt x="0" y="20793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84463" y="452664"/>
            <a:ext cx="16451257" cy="18734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14"/>
              </a:lnSpc>
            </a:pPr>
            <a:r>
              <a:rPr lang="en-US" sz="6773" b="true">
                <a:solidFill>
                  <a:srgbClr val="001641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Environmental and Social Sustainability </a:t>
            </a:r>
          </a:p>
          <a:p>
            <a:pPr algn="l">
              <a:lnSpc>
                <a:spcPts val="7314"/>
              </a:lnSpc>
            </a:pPr>
            <a:r>
              <a:rPr lang="en-US" sz="6773" b="true">
                <a:solidFill>
                  <a:srgbClr val="001641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Grant Program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4782000" y="5830702"/>
            <a:ext cx="2655801" cy="2071733"/>
            <a:chOff x="0" y="0"/>
            <a:chExt cx="3541068" cy="2762310"/>
          </a:xfrm>
        </p:grpSpPr>
        <p:sp>
          <p:nvSpPr>
            <p:cNvPr name="Freeform 7" id="7"/>
            <p:cNvSpPr/>
            <p:nvPr/>
          </p:nvSpPr>
          <p:spPr>
            <a:xfrm flipH="false" flipV="false" rot="-1081186">
              <a:off x="978642" y="892599"/>
              <a:ext cx="2450994" cy="1109075"/>
            </a:xfrm>
            <a:custGeom>
              <a:avLst/>
              <a:gdLst/>
              <a:ahLst/>
              <a:cxnLst/>
              <a:rect r="r" b="b" t="t" l="l"/>
              <a:pathLst>
                <a:path h="1109075" w="2450994">
                  <a:moveTo>
                    <a:pt x="0" y="0"/>
                  </a:moveTo>
                  <a:lnTo>
                    <a:pt x="2450994" y="0"/>
                  </a:lnTo>
                  <a:lnTo>
                    <a:pt x="2450994" y="1109075"/>
                  </a:lnTo>
                  <a:lnTo>
                    <a:pt x="0" y="1109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-1081186">
              <a:off x="196434" y="1256338"/>
              <a:ext cx="863496" cy="1406918"/>
            </a:xfrm>
            <a:custGeom>
              <a:avLst/>
              <a:gdLst/>
              <a:ahLst/>
              <a:cxnLst/>
              <a:rect r="r" b="b" t="t" l="l"/>
              <a:pathLst>
                <a:path h="1406918" w="863496">
                  <a:moveTo>
                    <a:pt x="0" y="0"/>
                  </a:moveTo>
                  <a:lnTo>
                    <a:pt x="863496" y="0"/>
                  </a:lnTo>
                  <a:lnTo>
                    <a:pt x="863496" y="1406918"/>
                  </a:lnTo>
                  <a:lnTo>
                    <a:pt x="0" y="14069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-1116718">
              <a:off x="733565" y="349347"/>
              <a:ext cx="2480465" cy="3967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57"/>
                </a:lnSpc>
              </a:pPr>
              <a:r>
                <a:rPr lang="en-US" sz="1826" b="true">
                  <a:solidFill>
                    <a:srgbClr val="FDDF6B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Receive up to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0494542" y="1530718"/>
            <a:ext cx="2988927" cy="2551480"/>
            <a:chOff x="0" y="0"/>
            <a:chExt cx="3985236" cy="3401973"/>
          </a:xfrm>
        </p:grpSpPr>
        <p:grpSp>
          <p:nvGrpSpPr>
            <p:cNvPr name="Group 11" id="11"/>
            <p:cNvGrpSpPr>
              <a:grpSpLocks noChangeAspect="true"/>
            </p:cNvGrpSpPr>
            <p:nvPr/>
          </p:nvGrpSpPr>
          <p:grpSpPr>
            <a:xfrm rot="0">
              <a:off x="544400" y="505548"/>
              <a:ext cx="2896436" cy="2896425"/>
              <a:chOff x="0" y="0"/>
              <a:chExt cx="6350000" cy="6349975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350000" cy="6349974"/>
              </a:xfrm>
              <a:custGeom>
                <a:avLst/>
                <a:gdLst/>
                <a:ahLst/>
                <a:cxnLst/>
                <a:rect r="r" b="b" t="t" l="l"/>
                <a:pathLst>
                  <a:path h="6349974" w="6350000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-24906" t="0" r="-24906" b="0"/>
                </a:stretch>
              </a:blip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0" y="0"/>
              <a:ext cx="3985236" cy="22590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187"/>
                </a:lnSpc>
              </a:pPr>
              <a:r>
                <a:rPr lang="en-US" sz="2701">
                  <a:solidFill>
                    <a:srgbClr val="000E2F"/>
                  </a:solidFill>
                  <a:latin typeface="Gotham"/>
                  <a:ea typeface="Gotham"/>
                  <a:cs typeface="Gotham"/>
                  <a:sym typeface="Gotham"/>
                </a:rPr>
                <a:t>Food Desert Engagement</a:t>
              </a: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5400000">
            <a:off x="10526540" y="7009328"/>
            <a:ext cx="696228" cy="1089986"/>
          </a:xfrm>
          <a:custGeom>
            <a:avLst/>
            <a:gdLst/>
            <a:ahLst/>
            <a:cxnLst/>
            <a:rect r="r" b="b" t="t" l="l"/>
            <a:pathLst>
              <a:path h="1089986" w="696228">
                <a:moveTo>
                  <a:pt x="0" y="0"/>
                </a:moveTo>
                <a:lnTo>
                  <a:pt x="696229" y="0"/>
                </a:lnTo>
                <a:lnTo>
                  <a:pt x="696229" y="1089986"/>
                </a:lnTo>
                <a:lnTo>
                  <a:pt x="0" y="10899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4530300" y="9261376"/>
            <a:ext cx="3378438" cy="740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36"/>
              </a:lnSpc>
            </a:pPr>
            <a:r>
              <a:rPr lang="en-US" b="true" sz="4438">
                <a:solidFill>
                  <a:srgbClr val="CCDD4A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Apply by 4.7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2798" y="4713642"/>
            <a:ext cx="7155027" cy="46144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39935" indent="-419968" lvl="1">
              <a:lnSpc>
                <a:spcPts val="4590"/>
              </a:lnSpc>
              <a:buFont typeface="Arial"/>
              <a:buChar char="•"/>
            </a:pPr>
            <a:r>
              <a:rPr lang="en-US" sz="3890">
                <a:solidFill>
                  <a:srgbClr val="F8E1BF"/>
                </a:solidFill>
                <a:latin typeface="Gotham"/>
                <a:ea typeface="Gotham"/>
                <a:cs typeface="Gotham"/>
                <a:sym typeface="Gotham"/>
              </a:rPr>
              <a:t>Enhances the </a:t>
            </a:r>
            <a:r>
              <a:rPr lang="en-US" b="true" sz="3890">
                <a:solidFill>
                  <a:srgbClr val="F8E1BF"/>
                </a:solidFill>
                <a:latin typeface="Gotham Bold"/>
                <a:ea typeface="Gotham Bold"/>
                <a:cs typeface="Gotham Bold"/>
                <a:sym typeface="Gotham Bold"/>
              </a:rPr>
              <a:t>environment</a:t>
            </a:r>
            <a:r>
              <a:rPr lang="en-US" sz="3890">
                <a:solidFill>
                  <a:srgbClr val="F8E1BF"/>
                </a:solidFill>
                <a:latin typeface="Gotham"/>
                <a:ea typeface="Gotham"/>
                <a:cs typeface="Gotham"/>
                <a:sym typeface="Gotham"/>
              </a:rPr>
              <a:t> in CT?</a:t>
            </a:r>
          </a:p>
          <a:p>
            <a:pPr algn="l" marL="839935" indent="-419968" lvl="1">
              <a:lnSpc>
                <a:spcPts val="4590"/>
              </a:lnSpc>
              <a:buFont typeface="Arial"/>
              <a:buChar char="•"/>
            </a:pPr>
            <a:r>
              <a:rPr lang="en-US" b="true" sz="3890">
                <a:solidFill>
                  <a:srgbClr val="F8E1BF"/>
                </a:solidFill>
                <a:latin typeface="Gotham Bold"/>
                <a:ea typeface="Gotham Bold"/>
                <a:cs typeface="Gotham Bold"/>
                <a:sym typeface="Gotham Bold"/>
              </a:rPr>
              <a:t>Engages</a:t>
            </a:r>
            <a:r>
              <a:rPr lang="en-US" sz="3890">
                <a:solidFill>
                  <a:srgbClr val="F8E1BF"/>
                </a:solidFill>
                <a:latin typeface="Gotham"/>
                <a:ea typeface="Gotham"/>
                <a:cs typeface="Gotham"/>
                <a:sym typeface="Gotham"/>
              </a:rPr>
              <a:t> people in sustainability?</a:t>
            </a:r>
          </a:p>
          <a:p>
            <a:pPr algn="l" marL="839935" indent="-419968" lvl="1">
              <a:lnSpc>
                <a:spcPts val="4590"/>
              </a:lnSpc>
              <a:buFont typeface="Arial"/>
              <a:buChar char="•"/>
            </a:pPr>
            <a:r>
              <a:rPr lang="en-US" sz="3890">
                <a:solidFill>
                  <a:srgbClr val="F8E1BF"/>
                </a:solidFill>
                <a:latin typeface="Gotham"/>
                <a:ea typeface="Gotham"/>
                <a:cs typeface="Gotham"/>
                <a:sym typeface="Gotham"/>
              </a:rPr>
              <a:t>Uses </a:t>
            </a:r>
            <a:r>
              <a:rPr lang="en-US" b="true" sz="3890">
                <a:solidFill>
                  <a:srgbClr val="F8E1BF"/>
                </a:solidFill>
                <a:latin typeface="Gotham Bold"/>
                <a:ea typeface="Gotham Bold"/>
                <a:cs typeface="Gotham Bold"/>
                <a:sym typeface="Gotham Bold"/>
              </a:rPr>
              <a:t>education</a:t>
            </a:r>
            <a:r>
              <a:rPr lang="en-US" sz="3890">
                <a:solidFill>
                  <a:srgbClr val="F8E1BF"/>
                </a:solidFill>
                <a:latin typeface="Gotham"/>
                <a:ea typeface="Gotham"/>
                <a:cs typeface="Gotham"/>
                <a:sym typeface="Gotham"/>
              </a:rPr>
              <a:t>, </a:t>
            </a:r>
            <a:r>
              <a:rPr lang="en-US" b="true" sz="3890">
                <a:solidFill>
                  <a:srgbClr val="F8E1BF"/>
                </a:solidFill>
                <a:latin typeface="Gotham Bold"/>
                <a:ea typeface="Gotham Bold"/>
                <a:cs typeface="Gotham Bold"/>
                <a:sym typeface="Gotham Bold"/>
              </a:rPr>
              <a:t>research</a:t>
            </a:r>
            <a:r>
              <a:rPr lang="en-US" sz="3890">
                <a:solidFill>
                  <a:srgbClr val="F8E1BF"/>
                </a:solidFill>
                <a:latin typeface="Gotham"/>
                <a:ea typeface="Gotham"/>
                <a:cs typeface="Gotham"/>
                <a:sym typeface="Gotham"/>
              </a:rPr>
              <a:t> or </a:t>
            </a:r>
            <a:r>
              <a:rPr lang="en-US" b="true" sz="3890">
                <a:solidFill>
                  <a:srgbClr val="F8E1BF"/>
                </a:solidFill>
                <a:latin typeface="Gotham Bold"/>
                <a:ea typeface="Gotham Bold"/>
                <a:cs typeface="Gotham Bold"/>
                <a:sym typeface="Gotham Bold"/>
              </a:rPr>
              <a:t>community building</a:t>
            </a:r>
            <a:r>
              <a:rPr lang="en-US" sz="3890">
                <a:solidFill>
                  <a:srgbClr val="F8E1BF"/>
                </a:solidFill>
                <a:latin typeface="Gotham"/>
                <a:ea typeface="Gotham"/>
                <a:cs typeface="Gotham"/>
                <a:sym typeface="Gotham"/>
              </a:rPr>
              <a:t>?</a:t>
            </a:r>
          </a:p>
          <a:p>
            <a:pPr algn="l" marL="839935" indent="-419968" lvl="1">
              <a:lnSpc>
                <a:spcPts val="4590"/>
              </a:lnSpc>
              <a:buFont typeface="Arial"/>
              <a:buChar char="•"/>
            </a:pPr>
            <a:r>
              <a:rPr lang="en-US" sz="3890">
                <a:solidFill>
                  <a:srgbClr val="F8E1BF"/>
                </a:solidFill>
                <a:latin typeface="Gotham"/>
                <a:ea typeface="Gotham"/>
                <a:cs typeface="Gotham"/>
                <a:sym typeface="Gotham"/>
              </a:rPr>
              <a:t>Addresses </a:t>
            </a:r>
            <a:r>
              <a:rPr lang="en-US" b="true" sz="3890">
                <a:solidFill>
                  <a:srgbClr val="F8E1BF"/>
                </a:solidFill>
                <a:latin typeface="Gotham Bold"/>
                <a:ea typeface="Gotham Bold"/>
                <a:cs typeface="Gotham Bold"/>
                <a:sym typeface="Gotham Bold"/>
              </a:rPr>
              <a:t>social challenges</a:t>
            </a:r>
            <a:r>
              <a:rPr lang="en-US" sz="3890">
                <a:solidFill>
                  <a:srgbClr val="F8E1BF"/>
                </a:solidFill>
                <a:latin typeface="Gotham"/>
                <a:ea typeface="Gotham"/>
                <a:cs typeface="Gotham"/>
                <a:sym typeface="Gotham"/>
              </a:rPr>
              <a:t>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84041" y="2599818"/>
            <a:ext cx="5177549" cy="1377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69"/>
              </a:lnSpc>
            </a:pPr>
            <a:r>
              <a:rPr lang="en-US" sz="4971" b="true">
                <a:solidFill>
                  <a:srgbClr val="001641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Do you have an idea that: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639629" y="6375531"/>
            <a:ext cx="3047640" cy="780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56"/>
              </a:lnSpc>
            </a:pPr>
            <a:r>
              <a:rPr lang="en-US" sz="2829" b="true">
                <a:solidFill>
                  <a:srgbClr val="E4002B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AND</a:t>
            </a:r>
            <a:r>
              <a:rPr lang="en-US" sz="2829" b="true">
                <a:solidFill>
                  <a:srgbClr val="001641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</a:t>
            </a:r>
            <a:r>
              <a:rPr lang="en-US" sz="2829" b="true">
                <a:solidFill>
                  <a:srgbClr val="CCDD4A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related social challenges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419648" y="7386314"/>
            <a:ext cx="4074765" cy="2622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89612" indent="-244806" lvl="1">
              <a:lnSpc>
                <a:spcPts val="2675"/>
              </a:lnSpc>
              <a:buFont typeface="Arial"/>
              <a:buChar char="•"/>
            </a:pPr>
            <a:r>
              <a:rPr lang="en-US" sz="2267">
                <a:solidFill>
                  <a:srgbClr val="F8E1BF"/>
                </a:solidFill>
                <a:latin typeface="Gotham"/>
                <a:ea typeface="Gotham"/>
                <a:cs typeface="Gotham"/>
                <a:sym typeface="Gotham"/>
              </a:rPr>
              <a:t>Including diverse perspectives</a:t>
            </a:r>
          </a:p>
          <a:p>
            <a:pPr algn="l" marL="489612" indent="-244806" lvl="1">
              <a:lnSpc>
                <a:spcPts val="2675"/>
              </a:lnSpc>
              <a:buFont typeface="Arial"/>
              <a:buChar char="•"/>
            </a:pPr>
            <a:r>
              <a:rPr lang="en-US" sz="2267">
                <a:solidFill>
                  <a:srgbClr val="F8E1BF"/>
                </a:solidFill>
                <a:latin typeface="Gotham"/>
                <a:ea typeface="Gotham"/>
                <a:cs typeface="Gotham"/>
                <a:sym typeface="Gotham"/>
              </a:rPr>
              <a:t>Addressing systemic inequalities</a:t>
            </a:r>
          </a:p>
          <a:p>
            <a:pPr algn="l" marL="489612" indent="-244806" lvl="1">
              <a:lnSpc>
                <a:spcPts val="2675"/>
              </a:lnSpc>
              <a:buFont typeface="Arial"/>
              <a:buChar char="•"/>
            </a:pPr>
            <a:r>
              <a:rPr lang="en-US" sz="2267">
                <a:solidFill>
                  <a:srgbClr val="F8E1BF"/>
                </a:solidFill>
                <a:latin typeface="Gotham"/>
                <a:ea typeface="Gotham"/>
                <a:cs typeface="Gotham"/>
                <a:sym typeface="Gotham"/>
              </a:rPr>
              <a:t>Environmental justice</a:t>
            </a:r>
          </a:p>
          <a:p>
            <a:pPr algn="l" marL="489612" indent="-244806" lvl="1">
              <a:lnSpc>
                <a:spcPts val="2675"/>
              </a:lnSpc>
              <a:buFont typeface="Arial"/>
              <a:buChar char="•"/>
            </a:pPr>
            <a:r>
              <a:rPr lang="en-US" sz="2267">
                <a:solidFill>
                  <a:srgbClr val="F8E1BF"/>
                </a:solidFill>
                <a:latin typeface="Gotham"/>
                <a:ea typeface="Gotham"/>
                <a:cs typeface="Gotham"/>
                <a:sym typeface="Gotham"/>
              </a:rPr>
              <a:t>Community development</a:t>
            </a:r>
          </a:p>
          <a:p>
            <a:pPr algn="l" marL="489612" indent="-244806" lvl="1">
              <a:lnSpc>
                <a:spcPts val="2675"/>
              </a:lnSpc>
              <a:buFont typeface="Arial"/>
              <a:buChar char="•"/>
            </a:pPr>
            <a:r>
              <a:rPr lang="en-US" sz="2267">
                <a:solidFill>
                  <a:srgbClr val="F8E1BF"/>
                </a:solidFill>
                <a:latin typeface="Gotham"/>
                <a:ea typeface="Gotham"/>
                <a:cs typeface="Gotham"/>
                <a:sym typeface="Gotham"/>
              </a:rPr>
              <a:t>Social/health inequity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639629" y="5523998"/>
            <a:ext cx="5377944" cy="632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4"/>
              </a:lnSpc>
            </a:pPr>
            <a:r>
              <a:rPr lang="en-US" sz="2337" b="true">
                <a:solidFill>
                  <a:srgbClr val="CCDD4A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Projects must target one or more of UConn's strategic sustainability areas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6877188" y="2092427"/>
            <a:ext cx="3212518" cy="3051073"/>
            <a:chOff x="0" y="0"/>
            <a:chExt cx="4283357" cy="4068097"/>
          </a:xfrm>
        </p:grpSpPr>
        <p:grpSp>
          <p:nvGrpSpPr>
            <p:cNvPr name="Group 22" id="22"/>
            <p:cNvGrpSpPr>
              <a:grpSpLocks noChangeAspect="true"/>
            </p:cNvGrpSpPr>
            <p:nvPr/>
          </p:nvGrpSpPr>
          <p:grpSpPr>
            <a:xfrm rot="0">
              <a:off x="363689" y="0"/>
              <a:ext cx="3555979" cy="3555965"/>
              <a:chOff x="0" y="0"/>
              <a:chExt cx="6350000" cy="6349975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6350000" cy="6349974"/>
              </a:xfrm>
              <a:custGeom>
                <a:avLst/>
                <a:gdLst/>
                <a:ahLst/>
                <a:cxnLst/>
                <a:rect r="r" b="b" t="t" l="l"/>
                <a:pathLst>
                  <a:path h="6349974" w="6350000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10"/>
                <a:stretch>
                  <a:fillRect l="-49999" t="0" r="-49999" b="0"/>
                </a:stretch>
              </a:blipFill>
            </p:spPr>
          </p:sp>
        </p:grpSp>
        <p:sp>
          <p:nvSpPr>
            <p:cNvPr name="TextBox 24" id="24"/>
            <p:cNvSpPr txBox="true"/>
            <p:nvPr/>
          </p:nvSpPr>
          <p:spPr>
            <a:xfrm rot="0">
              <a:off x="0" y="2434183"/>
              <a:ext cx="4283357" cy="1633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36"/>
                </a:lnSpc>
              </a:pPr>
              <a:r>
                <a:rPr lang="en-US" sz="2403">
                  <a:solidFill>
                    <a:srgbClr val="CCDD4A"/>
                  </a:solidFill>
                  <a:latin typeface="Gotham"/>
                  <a:ea typeface="Gotham"/>
                  <a:cs typeface="Gotham"/>
                  <a:sym typeface="Gotham"/>
                </a:rPr>
                <a:t>Pollution Awareness Art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93D2B8">
                <a:alpha val="100000"/>
              </a:srgbClr>
            </a:gs>
            <a:gs pos="100000">
              <a:srgbClr val="000E2F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099865" y="1684727"/>
            <a:ext cx="3458773" cy="3458773"/>
          </a:xfrm>
          <a:custGeom>
            <a:avLst/>
            <a:gdLst/>
            <a:ahLst/>
            <a:cxnLst/>
            <a:rect r="r" b="b" t="t" l="l"/>
            <a:pathLst>
              <a:path h="3458773" w="3458773">
                <a:moveTo>
                  <a:pt x="0" y="0"/>
                </a:moveTo>
                <a:lnTo>
                  <a:pt x="3458773" y="0"/>
                </a:lnTo>
                <a:lnTo>
                  <a:pt x="3458773" y="3458773"/>
                </a:lnTo>
                <a:lnTo>
                  <a:pt x="0" y="34587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829252" y="7657775"/>
            <a:ext cx="2079376" cy="2079376"/>
          </a:xfrm>
          <a:custGeom>
            <a:avLst/>
            <a:gdLst/>
            <a:ahLst/>
            <a:cxnLst/>
            <a:rect r="r" b="b" t="t" l="l"/>
            <a:pathLst>
              <a:path h="2079376" w="2079376">
                <a:moveTo>
                  <a:pt x="0" y="0"/>
                </a:moveTo>
                <a:lnTo>
                  <a:pt x="2079376" y="0"/>
                </a:lnTo>
                <a:lnTo>
                  <a:pt x="2079376" y="2079376"/>
                </a:lnTo>
                <a:lnTo>
                  <a:pt x="0" y="20793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84463" y="452664"/>
            <a:ext cx="16451257" cy="18734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14"/>
              </a:lnSpc>
            </a:pPr>
            <a:r>
              <a:rPr lang="en-US" sz="6773" b="true">
                <a:solidFill>
                  <a:srgbClr val="001641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Environmental and Social Sustainability </a:t>
            </a:r>
          </a:p>
          <a:p>
            <a:pPr algn="l">
              <a:lnSpc>
                <a:spcPts val="7314"/>
              </a:lnSpc>
            </a:pPr>
            <a:r>
              <a:rPr lang="en-US" sz="6773" b="true">
                <a:solidFill>
                  <a:srgbClr val="001641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Grant Program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5368525" y="5364771"/>
            <a:ext cx="2655801" cy="2071733"/>
            <a:chOff x="0" y="0"/>
            <a:chExt cx="3541068" cy="2762310"/>
          </a:xfrm>
        </p:grpSpPr>
        <p:sp>
          <p:nvSpPr>
            <p:cNvPr name="Freeform 6" id="6"/>
            <p:cNvSpPr/>
            <p:nvPr/>
          </p:nvSpPr>
          <p:spPr>
            <a:xfrm flipH="false" flipV="false" rot="-1081186">
              <a:off x="978642" y="892599"/>
              <a:ext cx="2450994" cy="1109075"/>
            </a:xfrm>
            <a:custGeom>
              <a:avLst/>
              <a:gdLst/>
              <a:ahLst/>
              <a:cxnLst/>
              <a:rect r="r" b="b" t="t" l="l"/>
              <a:pathLst>
                <a:path h="1109075" w="2450994">
                  <a:moveTo>
                    <a:pt x="0" y="0"/>
                  </a:moveTo>
                  <a:lnTo>
                    <a:pt x="2450994" y="0"/>
                  </a:lnTo>
                  <a:lnTo>
                    <a:pt x="2450994" y="1109075"/>
                  </a:lnTo>
                  <a:lnTo>
                    <a:pt x="0" y="1109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1081186">
              <a:off x="196434" y="1256338"/>
              <a:ext cx="863496" cy="1406918"/>
            </a:xfrm>
            <a:custGeom>
              <a:avLst/>
              <a:gdLst/>
              <a:ahLst/>
              <a:cxnLst/>
              <a:rect r="r" b="b" t="t" l="l"/>
              <a:pathLst>
                <a:path h="1406918" w="863496">
                  <a:moveTo>
                    <a:pt x="0" y="0"/>
                  </a:moveTo>
                  <a:lnTo>
                    <a:pt x="863496" y="0"/>
                  </a:lnTo>
                  <a:lnTo>
                    <a:pt x="863496" y="1406918"/>
                  </a:lnTo>
                  <a:lnTo>
                    <a:pt x="0" y="14069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-1116718">
              <a:off x="733565" y="349347"/>
              <a:ext cx="2480465" cy="3967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57"/>
                </a:lnSpc>
              </a:pPr>
              <a:r>
                <a:rPr lang="en-US" sz="1826" b="true">
                  <a:solidFill>
                    <a:srgbClr val="FDDF6B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Receive up to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5400000">
            <a:off x="9319711" y="5245826"/>
            <a:ext cx="847718" cy="1327152"/>
          </a:xfrm>
          <a:custGeom>
            <a:avLst/>
            <a:gdLst/>
            <a:ahLst/>
            <a:cxnLst/>
            <a:rect r="r" b="b" t="t" l="l"/>
            <a:pathLst>
              <a:path h="1327152" w="847718">
                <a:moveTo>
                  <a:pt x="0" y="0"/>
                </a:moveTo>
                <a:lnTo>
                  <a:pt x="847718" y="0"/>
                </a:lnTo>
                <a:lnTo>
                  <a:pt x="847718" y="1327152"/>
                </a:lnTo>
                <a:lnTo>
                  <a:pt x="0" y="13271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5928493" y="9069165"/>
            <a:ext cx="5163195" cy="1135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25"/>
              </a:lnSpc>
            </a:pPr>
            <a:r>
              <a:rPr lang="en-US" b="true" sz="6783">
                <a:solidFill>
                  <a:srgbClr val="CCDD4A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Apply by 4.7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2798" y="4713642"/>
            <a:ext cx="7155027" cy="46144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39935" indent="-419968" lvl="1">
              <a:lnSpc>
                <a:spcPts val="4590"/>
              </a:lnSpc>
              <a:buFont typeface="Arial"/>
              <a:buChar char="•"/>
            </a:pPr>
            <a:r>
              <a:rPr lang="en-US" sz="3890">
                <a:solidFill>
                  <a:srgbClr val="F8E1BF"/>
                </a:solidFill>
                <a:latin typeface="Gotham"/>
                <a:ea typeface="Gotham"/>
                <a:cs typeface="Gotham"/>
                <a:sym typeface="Gotham"/>
              </a:rPr>
              <a:t>Enhances the </a:t>
            </a:r>
            <a:r>
              <a:rPr lang="en-US" b="true" sz="3890">
                <a:solidFill>
                  <a:srgbClr val="F8E1BF"/>
                </a:solidFill>
                <a:latin typeface="Gotham Bold"/>
                <a:ea typeface="Gotham Bold"/>
                <a:cs typeface="Gotham Bold"/>
                <a:sym typeface="Gotham Bold"/>
              </a:rPr>
              <a:t>environment</a:t>
            </a:r>
            <a:r>
              <a:rPr lang="en-US" sz="3890">
                <a:solidFill>
                  <a:srgbClr val="F8E1BF"/>
                </a:solidFill>
                <a:latin typeface="Gotham"/>
                <a:ea typeface="Gotham"/>
                <a:cs typeface="Gotham"/>
                <a:sym typeface="Gotham"/>
              </a:rPr>
              <a:t> in CT?</a:t>
            </a:r>
          </a:p>
          <a:p>
            <a:pPr algn="l" marL="839935" indent="-419968" lvl="1">
              <a:lnSpc>
                <a:spcPts val="4590"/>
              </a:lnSpc>
              <a:buFont typeface="Arial"/>
              <a:buChar char="•"/>
            </a:pPr>
            <a:r>
              <a:rPr lang="en-US" b="true" sz="3890">
                <a:solidFill>
                  <a:srgbClr val="F8E1BF"/>
                </a:solidFill>
                <a:latin typeface="Gotham Bold"/>
                <a:ea typeface="Gotham Bold"/>
                <a:cs typeface="Gotham Bold"/>
                <a:sym typeface="Gotham Bold"/>
              </a:rPr>
              <a:t>Engages</a:t>
            </a:r>
            <a:r>
              <a:rPr lang="en-US" sz="3890">
                <a:solidFill>
                  <a:srgbClr val="F8E1BF"/>
                </a:solidFill>
                <a:latin typeface="Gotham"/>
                <a:ea typeface="Gotham"/>
                <a:cs typeface="Gotham"/>
                <a:sym typeface="Gotham"/>
              </a:rPr>
              <a:t> people in sustainability?</a:t>
            </a:r>
          </a:p>
          <a:p>
            <a:pPr algn="l" marL="839935" indent="-419968" lvl="1">
              <a:lnSpc>
                <a:spcPts val="4590"/>
              </a:lnSpc>
              <a:buFont typeface="Arial"/>
              <a:buChar char="•"/>
            </a:pPr>
            <a:r>
              <a:rPr lang="en-US" sz="3890">
                <a:solidFill>
                  <a:srgbClr val="F8E1BF"/>
                </a:solidFill>
                <a:latin typeface="Gotham"/>
                <a:ea typeface="Gotham"/>
                <a:cs typeface="Gotham"/>
                <a:sym typeface="Gotham"/>
              </a:rPr>
              <a:t>Uses </a:t>
            </a:r>
            <a:r>
              <a:rPr lang="en-US" b="true" sz="3890">
                <a:solidFill>
                  <a:srgbClr val="F8E1BF"/>
                </a:solidFill>
                <a:latin typeface="Gotham Bold"/>
                <a:ea typeface="Gotham Bold"/>
                <a:cs typeface="Gotham Bold"/>
                <a:sym typeface="Gotham Bold"/>
              </a:rPr>
              <a:t>education</a:t>
            </a:r>
            <a:r>
              <a:rPr lang="en-US" sz="3890">
                <a:solidFill>
                  <a:srgbClr val="F8E1BF"/>
                </a:solidFill>
                <a:latin typeface="Gotham"/>
                <a:ea typeface="Gotham"/>
                <a:cs typeface="Gotham"/>
                <a:sym typeface="Gotham"/>
              </a:rPr>
              <a:t>, </a:t>
            </a:r>
            <a:r>
              <a:rPr lang="en-US" b="true" sz="3890">
                <a:solidFill>
                  <a:srgbClr val="F8E1BF"/>
                </a:solidFill>
                <a:latin typeface="Gotham Bold"/>
                <a:ea typeface="Gotham Bold"/>
                <a:cs typeface="Gotham Bold"/>
                <a:sym typeface="Gotham Bold"/>
              </a:rPr>
              <a:t>research</a:t>
            </a:r>
            <a:r>
              <a:rPr lang="en-US" sz="3890">
                <a:solidFill>
                  <a:srgbClr val="F8E1BF"/>
                </a:solidFill>
                <a:latin typeface="Gotham"/>
                <a:ea typeface="Gotham"/>
                <a:cs typeface="Gotham"/>
                <a:sym typeface="Gotham"/>
              </a:rPr>
              <a:t> or </a:t>
            </a:r>
            <a:r>
              <a:rPr lang="en-US" b="true" sz="3890">
                <a:solidFill>
                  <a:srgbClr val="F8E1BF"/>
                </a:solidFill>
                <a:latin typeface="Gotham Bold"/>
                <a:ea typeface="Gotham Bold"/>
                <a:cs typeface="Gotham Bold"/>
                <a:sym typeface="Gotham Bold"/>
              </a:rPr>
              <a:t>community building</a:t>
            </a:r>
            <a:r>
              <a:rPr lang="en-US" sz="3890">
                <a:solidFill>
                  <a:srgbClr val="F8E1BF"/>
                </a:solidFill>
                <a:latin typeface="Gotham"/>
                <a:ea typeface="Gotham"/>
                <a:cs typeface="Gotham"/>
                <a:sym typeface="Gotham"/>
              </a:rPr>
              <a:t>?</a:t>
            </a:r>
          </a:p>
          <a:p>
            <a:pPr algn="l" marL="839935" indent="-419968" lvl="1">
              <a:lnSpc>
                <a:spcPts val="4590"/>
              </a:lnSpc>
              <a:buFont typeface="Arial"/>
              <a:buChar char="•"/>
            </a:pPr>
            <a:r>
              <a:rPr lang="en-US" sz="3890">
                <a:solidFill>
                  <a:srgbClr val="F8E1BF"/>
                </a:solidFill>
                <a:latin typeface="Gotham"/>
                <a:ea typeface="Gotham"/>
                <a:cs typeface="Gotham"/>
                <a:sym typeface="Gotham"/>
              </a:rPr>
              <a:t>Addresses </a:t>
            </a:r>
            <a:r>
              <a:rPr lang="en-US" b="true" sz="3890">
                <a:solidFill>
                  <a:srgbClr val="F8E1BF"/>
                </a:solidFill>
                <a:latin typeface="Gotham Bold"/>
                <a:ea typeface="Gotham Bold"/>
                <a:cs typeface="Gotham Bold"/>
                <a:sym typeface="Gotham Bold"/>
              </a:rPr>
              <a:t>social challenges</a:t>
            </a:r>
            <a:r>
              <a:rPr lang="en-US" sz="3890">
                <a:solidFill>
                  <a:srgbClr val="F8E1BF"/>
                </a:solidFill>
                <a:latin typeface="Gotham"/>
                <a:ea typeface="Gotham"/>
                <a:cs typeface="Gotham"/>
                <a:sym typeface="Gotham"/>
              </a:rPr>
              <a:t>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84041" y="2599818"/>
            <a:ext cx="5177549" cy="1377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69"/>
              </a:lnSpc>
            </a:pPr>
            <a:r>
              <a:rPr lang="en-US" sz="4971" b="true">
                <a:solidFill>
                  <a:srgbClr val="001641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Do you have an idea that: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022232" y="4465833"/>
            <a:ext cx="3710765" cy="9589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21"/>
              </a:lnSpc>
            </a:pPr>
            <a:r>
              <a:rPr lang="en-US" sz="3445" b="true">
                <a:solidFill>
                  <a:srgbClr val="E4002B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AND</a:t>
            </a:r>
            <a:r>
              <a:rPr lang="en-US" sz="3445" b="true">
                <a:solidFill>
                  <a:srgbClr val="001641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</a:t>
            </a:r>
            <a:r>
              <a:rPr lang="en-US" sz="3445" b="true">
                <a:solidFill>
                  <a:srgbClr val="CCDD4A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related social challenges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407146" y="5704839"/>
            <a:ext cx="4961379" cy="3192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96145" indent="-298072" lvl="1">
              <a:lnSpc>
                <a:spcPts val="3258"/>
              </a:lnSpc>
              <a:buFont typeface="Arial"/>
              <a:buChar char="•"/>
            </a:pPr>
            <a:r>
              <a:rPr lang="en-US" sz="2761">
                <a:solidFill>
                  <a:srgbClr val="F8E1BF"/>
                </a:solidFill>
                <a:latin typeface="Gotham"/>
                <a:ea typeface="Gotham"/>
                <a:cs typeface="Gotham"/>
                <a:sym typeface="Gotham"/>
              </a:rPr>
              <a:t>Including diverse perspectives</a:t>
            </a:r>
          </a:p>
          <a:p>
            <a:pPr algn="l" marL="596145" indent="-298072" lvl="1">
              <a:lnSpc>
                <a:spcPts val="3258"/>
              </a:lnSpc>
              <a:buFont typeface="Arial"/>
              <a:buChar char="•"/>
            </a:pPr>
            <a:r>
              <a:rPr lang="en-US" sz="2761">
                <a:solidFill>
                  <a:srgbClr val="F8E1BF"/>
                </a:solidFill>
                <a:latin typeface="Gotham"/>
                <a:ea typeface="Gotham"/>
                <a:cs typeface="Gotham"/>
                <a:sym typeface="Gotham"/>
              </a:rPr>
              <a:t>Addressing systemic inequalities</a:t>
            </a:r>
          </a:p>
          <a:p>
            <a:pPr algn="l" marL="596145" indent="-298072" lvl="1">
              <a:lnSpc>
                <a:spcPts val="3258"/>
              </a:lnSpc>
              <a:buFont typeface="Arial"/>
              <a:buChar char="•"/>
            </a:pPr>
            <a:r>
              <a:rPr lang="en-US" sz="2761">
                <a:solidFill>
                  <a:srgbClr val="F8E1BF"/>
                </a:solidFill>
                <a:latin typeface="Gotham"/>
                <a:ea typeface="Gotham"/>
                <a:cs typeface="Gotham"/>
                <a:sym typeface="Gotham"/>
              </a:rPr>
              <a:t>Environmental justice</a:t>
            </a:r>
          </a:p>
          <a:p>
            <a:pPr algn="l" marL="596145" indent="-298072" lvl="1">
              <a:lnSpc>
                <a:spcPts val="3258"/>
              </a:lnSpc>
              <a:buFont typeface="Arial"/>
              <a:buChar char="•"/>
            </a:pPr>
            <a:r>
              <a:rPr lang="en-US" sz="2761">
                <a:solidFill>
                  <a:srgbClr val="F8E1BF"/>
                </a:solidFill>
                <a:latin typeface="Gotham"/>
                <a:ea typeface="Gotham"/>
                <a:cs typeface="Gotham"/>
                <a:sym typeface="Gotham"/>
              </a:rPr>
              <a:t>Community development</a:t>
            </a:r>
          </a:p>
          <a:p>
            <a:pPr algn="l" marL="596145" indent="-298072" lvl="1">
              <a:lnSpc>
                <a:spcPts val="3258"/>
              </a:lnSpc>
              <a:buFont typeface="Arial"/>
              <a:buChar char="•"/>
            </a:pPr>
            <a:r>
              <a:rPr lang="en-US" sz="2761">
                <a:solidFill>
                  <a:srgbClr val="F8E1BF"/>
                </a:solidFill>
                <a:latin typeface="Gotham"/>
                <a:ea typeface="Gotham"/>
                <a:cs typeface="Gotham"/>
                <a:sym typeface="Gotham"/>
              </a:rPr>
              <a:t>Social/health inequity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022232" y="3452214"/>
            <a:ext cx="6548112" cy="7551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3"/>
              </a:lnSpc>
            </a:pPr>
            <a:r>
              <a:rPr lang="en-US" sz="2845" b="true">
                <a:solidFill>
                  <a:srgbClr val="CCDD4A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Projects must target one or more of UConn's strategic sustainability areas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DAGgslghXSs</dc:identifier>
  <dcterms:modified xsi:type="dcterms:W3CDTF">2011-08-01T06:04:30Z</dcterms:modified>
  <cp:revision>1</cp:revision>
  <dc:title>ESSG 2025 Slides</dc:title>
</cp:coreProperties>
</file>